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14"/>
  </p:notesMasterIdLst>
  <p:sldIdLst>
    <p:sldId id="266" r:id="rId2"/>
    <p:sldId id="267" r:id="rId3"/>
    <p:sldId id="256" r:id="rId4"/>
    <p:sldId id="257" r:id="rId5"/>
    <p:sldId id="259" r:id="rId6"/>
    <p:sldId id="260" r:id="rId7"/>
    <p:sldId id="261" r:id="rId8"/>
    <p:sldId id="262" r:id="rId9"/>
    <p:sldId id="263" r:id="rId10"/>
    <p:sldId id="264" r:id="rId11"/>
    <p:sldId id="265" r:id="rId12"/>
    <p:sldId id="268"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31" autoAdjust="0"/>
  </p:normalViewPr>
  <p:slideViewPr>
    <p:cSldViewPr>
      <p:cViewPr>
        <p:scale>
          <a:sx n="75" d="100"/>
          <a:sy n="75" d="100"/>
        </p:scale>
        <p:origin x="-1014"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598FBC-D976-4DEE-BDF0-A1F98412D63C}" type="datetimeFigureOut">
              <a:rPr lang="es-ES" smtClean="0"/>
              <a:pPr/>
              <a:t>08/12/2010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EDC20B4-D0FA-45F5-A683-0B3BA009C85B}"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E7CBC8B5-FB5F-4F2F-BB71-5698EFC5E026}" type="datetimeFigureOut">
              <a:rPr lang="es-ES" smtClean="0"/>
              <a:pPr/>
              <a:t>08/12/2010</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BC776BB5-A43F-414B-9CA3-32C46F418D86}"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7CBC8B5-FB5F-4F2F-BB71-5698EFC5E026}" type="datetimeFigureOut">
              <a:rPr lang="es-ES" smtClean="0"/>
              <a:pPr/>
              <a:t>08/12/2010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C776BB5-A43F-414B-9CA3-32C46F418D8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7CBC8B5-FB5F-4F2F-BB71-5698EFC5E026}" type="datetimeFigureOut">
              <a:rPr lang="es-ES" smtClean="0"/>
              <a:pPr/>
              <a:t>08/12/2010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C776BB5-A43F-414B-9CA3-32C46F418D8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7CBC8B5-FB5F-4F2F-BB71-5698EFC5E026}" type="datetimeFigureOut">
              <a:rPr lang="es-ES" smtClean="0"/>
              <a:pPr/>
              <a:t>08/12/2010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C776BB5-A43F-414B-9CA3-32C46F418D86}"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E7CBC8B5-FB5F-4F2F-BB71-5698EFC5E026}" type="datetimeFigureOut">
              <a:rPr lang="es-ES" smtClean="0"/>
              <a:pPr/>
              <a:t>08/12/2010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BC776BB5-A43F-414B-9CA3-32C46F418D86}"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7CBC8B5-FB5F-4F2F-BB71-5698EFC5E026}" type="datetimeFigureOut">
              <a:rPr lang="es-ES" smtClean="0"/>
              <a:pPr/>
              <a:t>08/12/2010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C776BB5-A43F-414B-9CA3-32C46F418D86}"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E7CBC8B5-FB5F-4F2F-BB71-5698EFC5E026}" type="datetimeFigureOut">
              <a:rPr lang="es-ES" smtClean="0"/>
              <a:pPr/>
              <a:t>08/12/2010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BC776BB5-A43F-414B-9CA3-32C46F418D86}"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7CBC8B5-FB5F-4F2F-BB71-5698EFC5E026}" type="datetimeFigureOut">
              <a:rPr lang="es-ES" smtClean="0"/>
              <a:pPr/>
              <a:t>08/12/2010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BC776BB5-A43F-414B-9CA3-32C46F418D8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7CBC8B5-FB5F-4F2F-BB71-5698EFC5E026}" type="datetimeFigureOut">
              <a:rPr lang="es-ES" smtClean="0"/>
              <a:pPr/>
              <a:t>08/12/2010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BC776BB5-A43F-414B-9CA3-32C46F418D8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E7CBC8B5-FB5F-4F2F-BB71-5698EFC5E026}" type="datetimeFigureOut">
              <a:rPr lang="es-ES" smtClean="0"/>
              <a:pPr/>
              <a:t>08/12/2010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BC776BB5-A43F-414B-9CA3-32C46F418D86}"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E7CBC8B5-FB5F-4F2F-BB71-5698EFC5E026}" type="datetimeFigureOut">
              <a:rPr lang="es-ES" smtClean="0"/>
              <a:pPr/>
              <a:t>08/12/2010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BC776BB5-A43F-414B-9CA3-32C46F418D86}"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7CBC8B5-FB5F-4F2F-BB71-5698EFC5E026}" type="datetimeFigureOut">
              <a:rPr lang="es-ES" smtClean="0"/>
              <a:pPr/>
              <a:t>08/12/2010</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C776BB5-A43F-414B-9CA3-32C46F418D86}"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143108" y="714356"/>
            <a:ext cx="4483087" cy="923330"/>
          </a:xfrm>
          <a:prstGeom prst="rect">
            <a:avLst/>
          </a:prstGeom>
          <a:noFill/>
        </p:spPr>
        <p:txBody>
          <a:bodyPr wrap="none" lIns="91440" tIns="45720" rIns="91440" bIns="45720">
            <a:spAutoFit/>
          </a:bodyPr>
          <a:lstStyle/>
          <a:p>
            <a:pPr algn="ctr"/>
            <a:r>
              <a:rPr lang="es-E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Presentación</a:t>
            </a:r>
            <a:endParaRPr lang="es-E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2 CuadroTexto"/>
          <p:cNvSpPr txBox="1"/>
          <p:nvPr/>
        </p:nvSpPr>
        <p:spPr>
          <a:xfrm>
            <a:off x="3000364" y="2428868"/>
            <a:ext cx="2970044" cy="400110"/>
          </a:xfrm>
          <a:prstGeom prst="rect">
            <a:avLst/>
          </a:prstGeom>
          <a:noFill/>
        </p:spPr>
        <p:txBody>
          <a:bodyPr wrap="none" rtlCol="0">
            <a:spAutoFit/>
          </a:bodyPr>
          <a:lstStyle/>
          <a:p>
            <a:r>
              <a:rPr lang="es-ES" sz="2000" dirty="0" smtClean="0"/>
              <a:t>Historia dominicana hoy </a:t>
            </a:r>
            <a:endParaRPr lang="es-ES" sz="2000" dirty="0"/>
          </a:p>
        </p:txBody>
      </p:sp>
      <p:sp>
        <p:nvSpPr>
          <p:cNvPr id="6" name="5 CuadroTexto"/>
          <p:cNvSpPr txBox="1"/>
          <p:nvPr/>
        </p:nvSpPr>
        <p:spPr>
          <a:xfrm>
            <a:off x="785786" y="2285992"/>
            <a:ext cx="2132571" cy="523220"/>
          </a:xfrm>
          <a:prstGeom prst="rect">
            <a:avLst/>
          </a:prstGeom>
          <a:noFill/>
        </p:spPr>
        <p:txBody>
          <a:bodyPr wrap="none" rtlCol="0">
            <a:spAutoFit/>
          </a:bodyPr>
          <a:lstStyle/>
          <a:p>
            <a:r>
              <a:rPr lang="es-ES" sz="2800" b="1" dirty="0" smtClean="0">
                <a:solidFill>
                  <a:schemeClr val="accent1"/>
                </a:solidFill>
              </a:rPr>
              <a:t>Asignatura:</a:t>
            </a:r>
            <a:endParaRPr lang="es-ES" sz="2800" b="1" dirty="0">
              <a:solidFill>
                <a:schemeClr val="accent1"/>
              </a:solidFill>
            </a:endParaRPr>
          </a:p>
        </p:txBody>
      </p:sp>
      <p:sp>
        <p:nvSpPr>
          <p:cNvPr id="7" name="6 CuadroTexto"/>
          <p:cNvSpPr txBox="1"/>
          <p:nvPr/>
        </p:nvSpPr>
        <p:spPr>
          <a:xfrm>
            <a:off x="928662" y="3143248"/>
            <a:ext cx="1275542" cy="523220"/>
          </a:xfrm>
          <a:prstGeom prst="rect">
            <a:avLst/>
          </a:prstGeom>
          <a:noFill/>
        </p:spPr>
        <p:txBody>
          <a:bodyPr wrap="none" rtlCol="0">
            <a:spAutoFit/>
          </a:bodyPr>
          <a:lstStyle/>
          <a:p>
            <a:r>
              <a:rPr lang="es-ES" sz="2800" b="1" dirty="0" smtClean="0">
                <a:solidFill>
                  <a:schemeClr val="accent1"/>
                </a:solidFill>
              </a:rPr>
              <a:t>Curso:</a:t>
            </a:r>
            <a:endParaRPr lang="es-ES" sz="2800" b="1" dirty="0">
              <a:solidFill>
                <a:schemeClr val="accent1"/>
              </a:solidFill>
            </a:endParaRPr>
          </a:p>
        </p:txBody>
      </p:sp>
      <p:sp>
        <p:nvSpPr>
          <p:cNvPr id="8" name="7 CuadroTexto"/>
          <p:cNvSpPr txBox="1"/>
          <p:nvPr/>
        </p:nvSpPr>
        <p:spPr>
          <a:xfrm>
            <a:off x="3143240" y="3143248"/>
            <a:ext cx="714042" cy="369332"/>
          </a:xfrm>
          <a:prstGeom prst="rect">
            <a:avLst/>
          </a:prstGeom>
          <a:noFill/>
        </p:spPr>
        <p:txBody>
          <a:bodyPr wrap="none" rtlCol="0">
            <a:spAutoFit/>
          </a:bodyPr>
          <a:lstStyle/>
          <a:p>
            <a:r>
              <a:rPr lang="es-ES" dirty="0" smtClean="0"/>
              <a:t>4to A</a:t>
            </a:r>
            <a:endParaRPr lang="es-ES" dirty="0"/>
          </a:p>
        </p:txBody>
      </p:sp>
      <p:sp>
        <p:nvSpPr>
          <p:cNvPr id="9" name="8 CuadroTexto"/>
          <p:cNvSpPr txBox="1"/>
          <p:nvPr/>
        </p:nvSpPr>
        <p:spPr>
          <a:xfrm>
            <a:off x="857224" y="3857628"/>
            <a:ext cx="2240293" cy="954107"/>
          </a:xfrm>
          <a:prstGeom prst="rect">
            <a:avLst/>
          </a:prstGeom>
          <a:noFill/>
        </p:spPr>
        <p:txBody>
          <a:bodyPr wrap="square" rtlCol="0">
            <a:spAutoFit/>
          </a:bodyPr>
          <a:lstStyle/>
          <a:p>
            <a:r>
              <a:rPr lang="es-ES" sz="2800" b="1" dirty="0" smtClean="0">
                <a:solidFill>
                  <a:schemeClr val="accent1"/>
                </a:solidFill>
              </a:rPr>
              <a:t>Integrantes:</a:t>
            </a:r>
          </a:p>
          <a:p>
            <a:endParaRPr lang="es-ES" sz="2800" dirty="0">
              <a:solidFill>
                <a:schemeClr val="accent1"/>
              </a:solidFill>
            </a:endParaRPr>
          </a:p>
        </p:txBody>
      </p:sp>
      <p:sp>
        <p:nvSpPr>
          <p:cNvPr id="12" name="11 CuadroTexto"/>
          <p:cNvSpPr txBox="1"/>
          <p:nvPr/>
        </p:nvSpPr>
        <p:spPr>
          <a:xfrm>
            <a:off x="1000100" y="4929198"/>
            <a:ext cx="1199880" cy="523220"/>
          </a:xfrm>
          <a:prstGeom prst="rect">
            <a:avLst/>
          </a:prstGeom>
          <a:noFill/>
        </p:spPr>
        <p:txBody>
          <a:bodyPr wrap="none" rtlCol="0">
            <a:spAutoFit/>
          </a:bodyPr>
          <a:lstStyle/>
          <a:p>
            <a:r>
              <a:rPr lang="es-ES" sz="2800" b="1" dirty="0" smtClean="0">
                <a:solidFill>
                  <a:schemeClr val="accent1"/>
                </a:solidFill>
              </a:rPr>
              <a:t>Tema:</a:t>
            </a:r>
            <a:endParaRPr lang="es-ES" sz="2800" b="1" dirty="0">
              <a:solidFill>
                <a:schemeClr val="accent1"/>
              </a:solidFill>
            </a:endParaRPr>
          </a:p>
        </p:txBody>
      </p:sp>
      <p:sp>
        <p:nvSpPr>
          <p:cNvPr id="16" name="15 CuadroTexto"/>
          <p:cNvSpPr txBox="1"/>
          <p:nvPr/>
        </p:nvSpPr>
        <p:spPr>
          <a:xfrm>
            <a:off x="3143240" y="5000636"/>
            <a:ext cx="4062972" cy="369332"/>
          </a:xfrm>
          <a:prstGeom prst="rect">
            <a:avLst/>
          </a:prstGeom>
          <a:noFill/>
        </p:spPr>
        <p:txBody>
          <a:bodyPr wrap="none" rtlCol="0">
            <a:spAutoFit/>
          </a:bodyPr>
          <a:lstStyle/>
          <a:p>
            <a:r>
              <a:rPr lang="es-ES" dirty="0" smtClean="0"/>
              <a:t>Leonel Fernández llega a la presidencia</a:t>
            </a:r>
            <a:endParaRPr lang="es-ES" dirty="0"/>
          </a:p>
        </p:txBody>
      </p:sp>
      <p:sp>
        <p:nvSpPr>
          <p:cNvPr id="17" name="16 CuadroTexto"/>
          <p:cNvSpPr txBox="1"/>
          <p:nvPr/>
        </p:nvSpPr>
        <p:spPr>
          <a:xfrm>
            <a:off x="1000100" y="6000768"/>
            <a:ext cx="2201372" cy="523220"/>
          </a:xfrm>
          <a:prstGeom prst="rect">
            <a:avLst/>
          </a:prstGeom>
          <a:noFill/>
        </p:spPr>
        <p:txBody>
          <a:bodyPr wrap="none" rtlCol="0">
            <a:spAutoFit/>
          </a:bodyPr>
          <a:lstStyle/>
          <a:p>
            <a:r>
              <a:rPr lang="es-ES" sz="2800" b="1" dirty="0" smtClean="0">
                <a:solidFill>
                  <a:schemeClr val="accent1"/>
                </a:solidFill>
              </a:rPr>
              <a:t>Profesor(a):</a:t>
            </a:r>
            <a:endParaRPr lang="es-ES" sz="2800" b="1" dirty="0">
              <a:solidFill>
                <a:schemeClr val="accent1"/>
              </a:solidFill>
            </a:endParaRPr>
          </a:p>
        </p:txBody>
      </p:sp>
      <p:sp>
        <p:nvSpPr>
          <p:cNvPr id="18" name="17 CuadroTexto"/>
          <p:cNvSpPr txBox="1"/>
          <p:nvPr/>
        </p:nvSpPr>
        <p:spPr>
          <a:xfrm>
            <a:off x="3214678" y="6072206"/>
            <a:ext cx="1450205" cy="369332"/>
          </a:xfrm>
          <a:prstGeom prst="rect">
            <a:avLst/>
          </a:prstGeom>
          <a:noFill/>
        </p:spPr>
        <p:txBody>
          <a:bodyPr wrap="none" rtlCol="0">
            <a:spAutoFit/>
          </a:bodyPr>
          <a:lstStyle/>
          <a:p>
            <a:r>
              <a:rPr lang="es-ES" dirty="0" smtClean="0"/>
              <a:t>Alba Castillo</a:t>
            </a:r>
            <a:endParaRPr lang="es-ES" dirty="0"/>
          </a:p>
        </p:txBody>
      </p:sp>
      <p:sp>
        <p:nvSpPr>
          <p:cNvPr id="19" name="18 CuadroTexto"/>
          <p:cNvSpPr txBox="1"/>
          <p:nvPr/>
        </p:nvSpPr>
        <p:spPr>
          <a:xfrm>
            <a:off x="2844583" y="4286256"/>
            <a:ext cx="6299417" cy="369332"/>
          </a:xfrm>
          <a:prstGeom prst="rect">
            <a:avLst/>
          </a:prstGeom>
          <a:noFill/>
        </p:spPr>
        <p:txBody>
          <a:bodyPr wrap="none" rtlCol="0">
            <a:spAutoFit/>
          </a:bodyPr>
          <a:lstStyle/>
          <a:p>
            <a:r>
              <a:rPr lang="es-ES" dirty="0" smtClean="0"/>
              <a:t>Dennis Peña, Rafael Encarnación, Daniel Fernández, Jefferson</a:t>
            </a:r>
            <a:endParaRPr lang="es-ES" dirty="0"/>
          </a:p>
        </p:txBody>
      </p:sp>
    </p:spTree>
  </p:cSld>
  <p:clrMapOvr>
    <a:masterClrMapping/>
  </p:clrMapOvr>
  <p:transition>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14414" y="928670"/>
            <a:ext cx="6266203" cy="923330"/>
          </a:xfrm>
          <a:prstGeom prst="rect">
            <a:avLst/>
          </a:prstGeom>
          <a:noFill/>
        </p:spPr>
        <p:txBody>
          <a:bodyPr wrap="squar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Empresas Publicas</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2 CuadroTexto"/>
          <p:cNvSpPr txBox="1"/>
          <p:nvPr/>
        </p:nvSpPr>
        <p:spPr>
          <a:xfrm>
            <a:off x="357158" y="3000372"/>
            <a:ext cx="8924815" cy="2031325"/>
          </a:xfrm>
          <a:prstGeom prst="rect">
            <a:avLst/>
          </a:prstGeom>
          <a:noFill/>
        </p:spPr>
        <p:txBody>
          <a:bodyPr wrap="none" rtlCol="0">
            <a:spAutoFit/>
          </a:bodyPr>
          <a:lstStyle/>
          <a:p>
            <a:r>
              <a:rPr lang="es-ES" dirty="0" smtClean="0"/>
              <a:t>El poder ejecutivo introdujo, en 1997, la ley de capitalización de las empresas publicas,</a:t>
            </a:r>
          </a:p>
          <a:p>
            <a:r>
              <a:rPr lang="es-ES" dirty="0" smtClean="0"/>
              <a:t> lo que había sido una de las principales promesas de la campaña de Leonel Fernández. </a:t>
            </a:r>
          </a:p>
          <a:p>
            <a:r>
              <a:rPr lang="es-ES" dirty="0" smtClean="0"/>
              <a:t>Esta ley fue aprobada por el congreso y en 1999 se inicio el proceso de capitalización</a:t>
            </a:r>
          </a:p>
          <a:p>
            <a:r>
              <a:rPr lang="es-ES" dirty="0" smtClean="0"/>
              <a:t> de las empresas estatales : Corporación Dominicana de Electricidad, los ingenios del</a:t>
            </a:r>
          </a:p>
          <a:p>
            <a:r>
              <a:rPr lang="es-ES" dirty="0" smtClean="0"/>
              <a:t> Consejo Estatal del Azúcar y las empresas de CORDE. La  capitalización buscaba </a:t>
            </a:r>
          </a:p>
          <a:p>
            <a:r>
              <a:rPr lang="es-ES" dirty="0" smtClean="0"/>
              <a:t>eficientizar los servicios de estas empresas y reducir la participación del Estado en las</a:t>
            </a:r>
          </a:p>
          <a:p>
            <a:r>
              <a:rPr lang="es-ES" dirty="0" smtClean="0"/>
              <a:t> mismas, las cuales funcionaban de manera subsidiada.</a:t>
            </a:r>
            <a:endParaRPr lang="es-ES" dirty="0"/>
          </a:p>
        </p:txBody>
      </p:sp>
    </p:spTree>
  </p:cSld>
  <p:clrMapOvr>
    <a:masterClrMapping/>
  </p:clrMapOvr>
  <p:transition>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000232" y="857232"/>
            <a:ext cx="5084983" cy="923330"/>
          </a:xfrm>
          <a:prstGeom prst="rect">
            <a:avLst/>
          </a:prstGeom>
          <a:noFill/>
        </p:spPr>
        <p:txBody>
          <a:bodyPr wrap="non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Obras Publicas</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2 CuadroTexto"/>
          <p:cNvSpPr txBox="1"/>
          <p:nvPr/>
        </p:nvSpPr>
        <p:spPr>
          <a:xfrm>
            <a:off x="642910" y="3000372"/>
            <a:ext cx="7897418" cy="1200329"/>
          </a:xfrm>
          <a:prstGeom prst="rect">
            <a:avLst/>
          </a:prstGeom>
          <a:noFill/>
        </p:spPr>
        <p:txBody>
          <a:bodyPr wrap="none" rtlCol="0">
            <a:spAutoFit/>
          </a:bodyPr>
          <a:lstStyle/>
          <a:p>
            <a:r>
              <a:rPr lang="es-ES" dirty="0" smtClean="0"/>
              <a:t>El gobierno de Fernández se caracterizo por construir grandes obras en las </a:t>
            </a:r>
          </a:p>
          <a:p>
            <a:r>
              <a:rPr lang="es-ES" dirty="0" smtClean="0"/>
              <a:t>ciudades de Santo Domingo y Santiago de los caballeros, como los elevados  y</a:t>
            </a:r>
          </a:p>
          <a:p>
            <a:r>
              <a:rPr lang="es-ES" dirty="0" smtClean="0"/>
              <a:t> los túneles. Esas capitalizaciones fueron criticadas y se produjeron denuncias </a:t>
            </a:r>
          </a:p>
          <a:p>
            <a:r>
              <a:rPr lang="es-ES" dirty="0" smtClean="0"/>
              <a:t>Con relación a la sobre evaluación de las mismas y su asignación grado a grado.</a:t>
            </a:r>
            <a:endParaRPr lang="es-ES" dirty="0"/>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857356" y="928670"/>
            <a:ext cx="5429288" cy="1754326"/>
          </a:xfrm>
          <a:prstGeom prst="rect">
            <a:avLst/>
          </a:prstGeom>
          <a:noFill/>
        </p:spPr>
        <p:txBody>
          <a:bodyPr wrap="squar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Conclusión </a:t>
            </a:r>
          </a:p>
          <a:p>
            <a:pPr algn="ct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3 CuadroTexto"/>
          <p:cNvSpPr txBox="1"/>
          <p:nvPr/>
        </p:nvSpPr>
        <p:spPr>
          <a:xfrm>
            <a:off x="214282" y="2357430"/>
            <a:ext cx="8657050" cy="1200329"/>
          </a:xfrm>
          <a:prstGeom prst="rect">
            <a:avLst/>
          </a:prstGeom>
          <a:noFill/>
        </p:spPr>
        <p:txBody>
          <a:bodyPr wrap="none" rtlCol="0">
            <a:spAutoFit/>
          </a:bodyPr>
          <a:lstStyle/>
          <a:p>
            <a:pPr algn="ctr"/>
            <a:r>
              <a:rPr lang="es-ES" dirty="0" smtClean="0"/>
              <a:t>Este gobierno tuvo aportes significativos para el </a:t>
            </a:r>
            <a:r>
              <a:rPr lang="es-ES" dirty="0" err="1" smtClean="0"/>
              <a:t>pais</a:t>
            </a:r>
            <a:r>
              <a:rPr lang="es-ES" dirty="0" smtClean="0"/>
              <a:t> .</a:t>
            </a:r>
          </a:p>
          <a:p>
            <a:pPr algn="ctr"/>
            <a:r>
              <a:rPr lang="es-ES" dirty="0" smtClean="0"/>
              <a:t>Nuestro crecimiento </a:t>
            </a:r>
            <a:r>
              <a:rPr lang="es-ES" dirty="0" err="1" smtClean="0"/>
              <a:t>economico</a:t>
            </a:r>
            <a:r>
              <a:rPr lang="es-ES" dirty="0" smtClean="0"/>
              <a:t>  fue elevado , a pesar de que la </a:t>
            </a:r>
            <a:r>
              <a:rPr lang="es-ES" dirty="0" err="1" smtClean="0"/>
              <a:t>pobresa</a:t>
            </a:r>
            <a:r>
              <a:rPr lang="es-ES" dirty="0" smtClean="0"/>
              <a:t> no disminuyo.</a:t>
            </a:r>
          </a:p>
          <a:p>
            <a:pPr algn="ctr"/>
            <a:r>
              <a:rPr lang="es-ES" dirty="0" smtClean="0"/>
              <a:t>Aporto a la </a:t>
            </a:r>
            <a:r>
              <a:rPr lang="es-ES" dirty="0" err="1" smtClean="0"/>
              <a:t>educacion</a:t>
            </a:r>
            <a:r>
              <a:rPr lang="es-ES" dirty="0" smtClean="0"/>
              <a:t> , hizo cambios en el poder judicial y afianzo las </a:t>
            </a:r>
          </a:p>
          <a:p>
            <a:pPr algn="ctr"/>
            <a:r>
              <a:rPr lang="es-ES" dirty="0" smtClean="0"/>
              <a:t> relaciones internacionales</a:t>
            </a:r>
            <a:endParaRPr lang="es-ES"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928662" y="1142984"/>
            <a:ext cx="7409272" cy="923330"/>
          </a:xfrm>
          <a:prstGeom prst="rect">
            <a:avLst/>
          </a:prstGeom>
          <a:noFill/>
        </p:spPr>
        <p:txBody>
          <a:bodyPr wrap="non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Aprendizaje esperado </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3 CuadroTexto"/>
          <p:cNvSpPr txBox="1"/>
          <p:nvPr/>
        </p:nvSpPr>
        <p:spPr>
          <a:xfrm>
            <a:off x="428596" y="2857496"/>
            <a:ext cx="8271367" cy="923330"/>
          </a:xfrm>
          <a:prstGeom prst="rect">
            <a:avLst/>
          </a:prstGeom>
          <a:noFill/>
        </p:spPr>
        <p:txBody>
          <a:bodyPr wrap="none" rtlCol="0">
            <a:spAutoFit/>
          </a:bodyPr>
          <a:lstStyle/>
          <a:p>
            <a:r>
              <a:rPr lang="es-ES" dirty="0" smtClean="0"/>
              <a:t>Indagar  los aspectos del gobierno de Leonel Fernández y de Hipólito mejía , no </a:t>
            </a:r>
          </a:p>
          <a:p>
            <a:r>
              <a:rPr lang="es-ES" dirty="0" smtClean="0"/>
              <a:t>Pudieron ser  tratado . Realicen una lista de las cosas que pudieron  hacer </a:t>
            </a:r>
            <a:r>
              <a:rPr lang="es-ES" dirty="0" err="1" smtClean="0"/>
              <a:t>dúrante</a:t>
            </a:r>
            <a:r>
              <a:rPr lang="es-ES" dirty="0" smtClean="0"/>
              <a:t> </a:t>
            </a:r>
          </a:p>
          <a:p>
            <a:pPr algn="ctr"/>
            <a:r>
              <a:rPr lang="es-ES" dirty="0" smtClean="0"/>
              <a:t>s</a:t>
            </a:r>
            <a:r>
              <a:rPr lang="es-ES" dirty="0" smtClean="0"/>
              <a:t>u gobierno  lo que consideren importantes.</a:t>
            </a:r>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2428868"/>
            <a:ext cx="9229970" cy="2585323"/>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Leonel </a:t>
            </a:r>
            <a:r>
              <a:rPr lang="es-ES" sz="5400" b="1"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fernandez</a:t>
            </a: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p>
          <a:p>
            <a:pPr algn="ctr"/>
            <a:r>
              <a:rPr lang="es-E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llega a la presidencia en 1996</a:t>
            </a:r>
            <a:endParaRPr lang="es-ES" sz="5400" b="1" cap="none" spc="0" dirty="0">
              <a:ln w="50800"/>
              <a:solidFill>
                <a:schemeClr val="bg1">
                  <a:shade val="50000"/>
                </a:schemeClr>
              </a:solidFill>
              <a:effectLst/>
            </a:endParaRPr>
          </a:p>
        </p:txBody>
      </p:sp>
    </p:spTree>
  </p:cSld>
  <p:clrMapOvr>
    <a:masterClrMapping/>
  </p:clrMapOvr>
  <p:transition>
    <p:strips dir="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r>
              <a:rPr lang="es-ES" dirty="0" smtClean="0"/>
              <a:t>Leonel Fernández </a:t>
            </a:r>
            <a:endParaRPr lang="es-ES" dirty="0"/>
          </a:p>
        </p:txBody>
      </p:sp>
      <p:pic>
        <p:nvPicPr>
          <p:cNvPr id="1027" name="Picture 3" descr="C:\Documents and Settings\Estudiantes.PC18\Escritorio\balaguer%20leonel%20fernandez%20gde.jpg"/>
          <p:cNvPicPr>
            <a:picLocks noChangeAspect="1" noChangeArrowheads="1"/>
          </p:cNvPicPr>
          <p:nvPr/>
        </p:nvPicPr>
        <p:blipFill>
          <a:blip r:embed="rId2"/>
          <a:srcRect/>
          <a:stretch>
            <a:fillRect/>
          </a:stretch>
        </p:blipFill>
        <p:spPr bwMode="auto">
          <a:xfrm>
            <a:off x="1714480" y="2071678"/>
            <a:ext cx="5949956" cy="4451339"/>
          </a:xfrm>
          <a:prstGeom prst="rect">
            <a:avLst/>
          </a:prstGeom>
          <a:noFill/>
        </p:spPr>
      </p:pic>
    </p:spTree>
  </p:cSld>
  <p:clrMapOvr>
    <a:masterClrMapping/>
  </p:clrMapOvr>
  <p:transition>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balaguer%20leonel%20fernandez%20gde.jpg"/>
          <p:cNvPicPr>
            <a:picLocks noChangeAspect="1"/>
          </p:cNvPicPr>
          <p:nvPr/>
        </p:nvPicPr>
        <p:blipFill>
          <a:blip r:embed="rId2"/>
          <a:stretch>
            <a:fillRect/>
          </a:stretch>
        </p:blipFill>
        <p:spPr>
          <a:xfrm>
            <a:off x="714348" y="928670"/>
            <a:ext cx="1877928" cy="1404934"/>
          </a:xfrm>
          <a:prstGeom prst="rect">
            <a:avLst/>
          </a:prstGeom>
        </p:spPr>
      </p:pic>
      <p:pic>
        <p:nvPicPr>
          <p:cNvPr id="5" name="4 Imagen" descr="Leonel%20Fernandez(Mapa%20de%20Obras).jpg"/>
          <p:cNvPicPr>
            <a:picLocks noChangeAspect="1"/>
          </p:cNvPicPr>
          <p:nvPr/>
        </p:nvPicPr>
        <p:blipFill>
          <a:blip r:embed="rId3"/>
          <a:stretch>
            <a:fillRect/>
          </a:stretch>
        </p:blipFill>
        <p:spPr>
          <a:xfrm>
            <a:off x="2857488" y="2714620"/>
            <a:ext cx="2406553" cy="1645461"/>
          </a:xfrm>
          <a:prstGeom prst="rect">
            <a:avLst/>
          </a:prstGeom>
        </p:spPr>
      </p:pic>
      <p:pic>
        <p:nvPicPr>
          <p:cNvPr id="7" name="6 Imagen" descr="leonel_fernandez_dominicana.jpg"/>
          <p:cNvPicPr>
            <a:picLocks noChangeAspect="1"/>
          </p:cNvPicPr>
          <p:nvPr/>
        </p:nvPicPr>
        <p:blipFill>
          <a:blip r:embed="rId4"/>
          <a:stretch>
            <a:fillRect/>
          </a:stretch>
        </p:blipFill>
        <p:spPr>
          <a:xfrm>
            <a:off x="571472" y="4857760"/>
            <a:ext cx="2158005" cy="1695014"/>
          </a:xfrm>
          <a:prstGeom prst="rect">
            <a:avLst/>
          </a:prstGeom>
        </p:spPr>
      </p:pic>
      <p:cxnSp>
        <p:nvCxnSpPr>
          <p:cNvPr id="11" name="10 Conector recto de flecha"/>
          <p:cNvCxnSpPr/>
          <p:nvPr/>
        </p:nvCxnSpPr>
        <p:spPr>
          <a:xfrm rot="5400000">
            <a:off x="500034" y="3571876"/>
            <a:ext cx="228601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1643042" y="3429000"/>
            <a:ext cx="1214446"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285720" y="428604"/>
            <a:ext cx="4121513" cy="369332"/>
          </a:xfrm>
          <a:prstGeom prst="rect">
            <a:avLst/>
          </a:prstGeom>
          <a:noFill/>
        </p:spPr>
        <p:txBody>
          <a:bodyPr wrap="none" rtlCol="0">
            <a:spAutoFit/>
          </a:bodyPr>
          <a:lstStyle/>
          <a:p>
            <a:r>
              <a:rPr lang="es-ES" b="1" dirty="0" smtClean="0"/>
              <a:t>Leonel llega a la presidencia en  1996</a:t>
            </a:r>
            <a:endParaRPr lang="es-ES" b="1" dirty="0"/>
          </a:p>
        </p:txBody>
      </p:sp>
      <p:sp>
        <p:nvSpPr>
          <p:cNvPr id="15" name="14 CuadroTexto"/>
          <p:cNvSpPr txBox="1"/>
          <p:nvPr/>
        </p:nvSpPr>
        <p:spPr>
          <a:xfrm>
            <a:off x="5357818" y="3357562"/>
            <a:ext cx="1754583" cy="369332"/>
          </a:xfrm>
          <a:prstGeom prst="rect">
            <a:avLst/>
          </a:prstGeom>
          <a:noFill/>
        </p:spPr>
        <p:txBody>
          <a:bodyPr wrap="none" rtlCol="0">
            <a:spAutoFit/>
          </a:bodyPr>
          <a:lstStyle/>
          <a:p>
            <a:r>
              <a:rPr lang="es-ES" b="1" dirty="0" smtClean="0"/>
              <a:t>características</a:t>
            </a:r>
            <a:endParaRPr lang="es-ES" b="1" dirty="0"/>
          </a:p>
        </p:txBody>
      </p:sp>
      <p:sp>
        <p:nvSpPr>
          <p:cNvPr id="17" name="16 Terminador"/>
          <p:cNvSpPr/>
          <p:nvPr/>
        </p:nvSpPr>
        <p:spPr>
          <a:xfrm>
            <a:off x="7358082" y="4286256"/>
            <a:ext cx="1571636" cy="64294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Terminador"/>
          <p:cNvSpPr/>
          <p:nvPr/>
        </p:nvSpPr>
        <p:spPr>
          <a:xfrm>
            <a:off x="7358082" y="1857364"/>
            <a:ext cx="1571636" cy="571504"/>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Terminador"/>
          <p:cNvSpPr/>
          <p:nvPr/>
        </p:nvSpPr>
        <p:spPr>
          <a:xfrm>
            <a:off x="7358082" y="2643182"/>
            <a:ext cx="1571636" cy="571504"/>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Terminador"/>
          <p:cNvSpPr/>
          <p:nvPr/>
        </p:nvSpPr>
        <p:spPr>
          <a:xfrm>
            <a:off x="7358082" y="3500438"/>
            <a:ext cx="1571636" cy="64294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2" name="21 Conector recto de flecha"/>
          <p:cNvCxnSpPr/>
          <p:nvPr/>
        </p:nvCxnSpPr>
        <p:spPr>
          <a:xfrm rot="5400000" flipH="1" flipV="1">
            <a:off x="6357950" y="2357430"/>
            <a:ext cx="928694" cy="9286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23 Conector recto de flecha"/>
          <p:cNvCxnSpPr/>
          <p:nvPr/>
        </p:nvCxnSpPr>
        <p:spPr>
          <a:xfrm>
            <a:off x="6357950" y="3786190"/>
            <a:ext cx="857256" cy="6429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25 Conector recto de flecha"/>
          <p:cNvCxnSpPr/>
          <p:nvPr/>
        </p:nvCxnSpPr>
        <p:spPr>
          <a:xfrm flipV="1">
            <a:off x="6929454" y="3143248"/>
            <a:ext cx="357190"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27 Conector recto de flecha"/>
          <p:cNvCxnSpPr/>
          <p:nvPr/>
        </p:nvCxnSpPr>
        <p:spPr>
          <a:xfrm>
            <a:off x="6858016" y="3714752"/>
            <a:ext cx="357190"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31 CuadroTexto"/>
          <p:cNvSpPr txBox="1"/>
          <p:nvPr/>
        </p:nvSpPr>
        <p:spPr>
          <a:xfrm>
            <a:off x="2786050" y="5500702"/>
            <a:ext cx="2357454" cy="369332"/>
          </a:xfrm>
          <a:prstGeom prst="rect">
            <a:avLst/>
          </a:prstGeom>
          <a:noFill/>
        </p:spPr>
        <p:txBody>
          <a:bodyPr wrap="square" rtlCol="0">
            <a:spAutoFit/>
          </a:bodyPr>
          <a:lstStyle/>
          <a:p>
            <a:r>
              <a:rPr lang="es-ES" b="1" dirty="0" smtClean="0"/>
              <a:t>Política económica</a:t>
            </a:r>
            <a:endParaRPr lang="es-ES" b="1" dirty="0"/>
          </a:p>
        </p:txBody>
      </p:sp>
      <p:sp>
        <p:nvSpPr>
          <p:cNvPr id="33" name="32 CuadroTexto"/>
          <p:cNvSpPr txBox="1"/>
          <p:nvPr/>
        </p:nvSpPr>
        <p:spPr>
          <a:xfrm>
            <a:off x="7429520" y="1785926"/>
            <a:ext cx="1428760" cy="646331"/>
          </a:xfrm>
          <a:prstGeom prst="rect">
            <a:avLst/>
          </a:prstGeom>
          <a:noFill/>
        </p:spPr>
        <p:txBody>
          <a:bodyPr wrap="square" rtlCol="0">
            <a:spAutoFit/>
          </a:bodyPr>
          <a:lstStyle/>
          <a:p>
            <a:r>
              <a:rPr lang="es-ES" dirty="0" smtClean="0"/>
              <a:t>Crecimiento económico</a:t>
            </a:r>
            <a:endParaRPr lang="es-ES" dirty="0"/>
          </a:p>
        </p:txBody>
      </p:sp>
      <p:sp>
        <p:nvSpPr>
          <p:cNvPr id="34" name="33 CuadroTexto"/>
          <p:cNvSpPr txBox="1"/>
          <p:nvPr/>
        </p:nvSpPr>
        <p:spPr>
          <a:xfrm>
            <a:off x="7643834" y="2571744"/>
            <a:ext cx="1143007" cy="923330"/>
          </a:xfrm>
          <a:prstGeom prst="rect">
            <a:avLst/>
          </a:prstGeom>
          <a:noFill/>
        </p:spPr>
        <p:txBody>
          <a:bodyPr wrap="square" rtlCol="0">
            <a:spAutoFit/>
          </a:bodyPr>
          <a:lstStyle/>
          <a:p>
            <a:r>
              <a:rPr lang="es-ES" dirty="0" smtClean="0"/>
              <a:t>Cambios judiciales</a:t>
            </a:r>
          </a:p>
          <a:p>
            <a:endParaRPr lang="es-ES" dirty="0"/>
          </a:p>
        </p:txBody>
      </p:sp>
      <p:sp>
        <p:nvSpPr>
          <p:cNvPr id="35" name="34 CuadroTexto"/>
          <p:cNvSpPr txBox="1"/>
          <p:nvPr/>
        </p:nvSpPr>
        <p:spPr>
          <a:xfrm>
            <a:off x="7429520" y="3429000"/>
            <a:ext cx="1357321" cy="923330"/>
          </a:xfrm>
          <a:prstGeom prst="rect">
            <a:avLst/>
          </a:prstGeom>
          <a:noFill/>
        </p:spPr>
        <p:txBody>
          <a:bodyPr wrap="square" rtlCol="0">
            <a:spAutoFit/>
          </a:bodyPr>
          <a:lstStyle/>
          <a:p>
            <a:r>
              <a:rPr lang="es-ES" dirty="0" smtClean="0"/>
              <a:t>Relaciones exteriores</a:t>
            </a:r>
          </a:p>
          <a:p>
            <a:endParaRPr lang="es-ES" dirty="0"/>
          </a:p>
        </p:txBody>
      </p:sp>
      <p:sp>
        <p:nvSpPr>
          <p:cNvPr id="36" name="35 CuadroTexto"/>
          <p:cNvSpPr txBox="1"/>
          <p:nvPr/>
        </p:nvSpPr>
        <p:spPr>
          <a:xfrm>
            <a:off x="7572396" y="4286256"/>
            <a:ext cx="1214445" cy="923330"/>
          </a:xfrm>
          <a:prstGeom prst="rect">
            <a:avLst/>
          </a:prstGeom>
          <a:noFill/>
        </p:spPr>
        <p:txBody>
          <a:bodyPr wrap="square" rtlCol="0">
            <a:spAutoFit/>
          </a:bodyPr>
          <a:lstStyle/>
          <a:p>
            <a:r>
              <a:rPr lang="es-ES" dirty="0" smtClean="0"/>
              <a:t>Empresas publicas</a:t>
            </a:r>
          </a:p>
          <a:p>
            <a:endParaRPr lang="es-ES" dirty="0"/>
          </a:p>
        </p:txBody>
      </p:sp>
      <p:sp>
        <p:nvSpPr>
          <p:cNvPr id="37" name="36 Terminador"/>
          <p:cNvSpPr/>
          <p:nvPr/>
        </p:nvSpPr>
        <p:spPr>
          <a:xfrm>
            <a:off x="7358082" y="5214950"/>
            <a:ext cx="1571636" cy="64294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39" name="38 Conector recto de flecha"/>
          <p:cNvCxnSpPr/>
          <p:nvPr/>
        </p:nvCxnSpPr>
        <p:spPr>
          <a:xfrm rot="16200000" flipH="1">
            <a:off x="6072198" y="4071942"/>
            <a:ext cx="1357322" cy="10715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39 CuadroTexto"/>
          <p:cNvSpPr txBox="1"/>
          <p:nvPr/>
        </p:nvSpPr>
        <p:spPr>
          <a:xfrm>
            <a:off x="7358082" y="5286388"/>
            <a:ext cx="1554977" cy="646331"/>
          </a:xfrm>
          <a:prstGeom prst="rect">
            <a:avLst/>
          </a:prstGeom>
          <a:noFill/>
        </p:spPr>
        <p:txBody>
          <a:bodyPr wrap="none" rtlCol="0">
            <a:spAutoFit/>
          </a:bodyPr>
          <a:lstStyle/>
          <a:p>
            <a:r>
              <a:rPr lang="es-ES" dirty="0" smtClean="0"/>
              <a:t>Obras publicas</a:t>
            </a:r>
          </a:p>
          <a:p>
            <a:endParaRPr lang="es-ES" dirty="0"/>
          </a:p>
        </p:txBody>
      </p:sp>
    </p:spTree>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1643042" y="0"/>
            <a:ext cx="5692191" cy="2585323"/>
          </a:xfrm>
          <a:prstGeom prst="rect">
            <a:avLst/>
          </a:prstGeom>
          <a:noFill/>
        </p:spPr>
        <p:txBody>
          <a:bodyPr wrap="squar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Política económica</a:t>
            </a:r>
            <a:r>
              <a:rPr lang="es-E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p>
          <a:p>
            <a:pPr algn="ct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3 CuadroTexto"/>
          <p:cNvSpPr txBox="1"/>
          <p:nvPr/>
        </p:nvSpPr>
        <p:spPr>
          <a:xfrm>
            <a:off x="142844" y="1857364"/>
            <a:ext cx="9001156" cy="923330"/>
          </a:xfrm>
          <a:prstGeom prst="rect">
            <a:avLst/>
          </a:prstGeom>
          <a:noFill/>
        </p:spPr>
        <p:txBody>
          <a:bodyPr wrap="square" rtlCol="0">
            <a:spAutoFit/>
          </a:bodyPr>
          <a:lstStyle/>
          <a:p>
            <a:r>
              <a:rPr lang="es-ES" dirty="0" smtClean="0"/>
              <a:t>Cuando Leonel Fernández llego a la presidencia propuso al congreso la aprobación de las siguientes medidas:</a:t>
            </a:r>
          </a:p>
          <a:p>
            <a:endParaRPr lang="es-ES" dirty="0"/>
          </a:p>
        </p:txBody>
      </p:sp>
      <p:sp>
        <p:nvSpPr>
          <p:cNvPr id="5" name="4 CuadroTexto"/>
          <p:cNvSpPr txBox="1"/>
          <p:nvPr/>
        </p:nvSpPr>
        <p:spPr>
          <a:xfrm>
            <a:off x="142844" y="2714620"/>
            <a:ext cx="9001156" cy="3693319"/>
          </a:xfrm>
          <a:prstGeom prst="rect">
            <a:avLst/>
          </a:prstGeom>
          <a:noFill/>
        </p:spPr>
        <p:txBody>
          <a:bodyPr wrap="square" rtlCol="0">
            <a:spAutoFit/>
          </a:bodyPr>
          <a:lstStyle/>
          <a:p>
            <a:pPr>
              <a:buFont typeface="Arial" pitchFamily="34" charset="0"/>
              <a:buChar char="•"/>
            </a:pPr>
            <a:r>
              <a:rPr lang="es-ES" dirty="0" smtClean="0"/>
              <a:t>Aumento del  ITBIS del 8% al 12%</a:t>
            </a:r>
          </a:p>
          <a:p>
            <a:r>
              <a:rPr lang="es-ES" dirty="0" smtClean="0"/>
              <a:t> </a:t>
            </a:r>
          </a:p>
          <a:p>
            <a:pPr>
              <a:buFont typeface="Arial" pitchFamily="34" charset="0"/>
              <a:buChar char="•"/>
            </a:pPr>
            <a:r>
              <a:rPr lang="es-ES" dirty="0" smtClean="0"/>
              <a:t>Aumentar el precio de los combustibles : un 30% la gasolina y un 40% al gasoil.</a:t>
            </a:r>
          </a:p>
          <a:p>
            <a:endParaRPr lang="es-ES" dirty="0" smtClean="0"/>
          </a:p>
          <a:p>
            <a:pPr>
              <a:buFont typeface="Arial" pitchFamily="34" charset="0"/>
              <a:buChar char="•"/>
            </a:pPr>
            <a:r>
              <a:rPr lang="es-ES" dirty="0" smtClean="0"/>
              <a:t>Establecer un impuesto selectivo al consumo de bebidas alcohólicas y cigarrillos de hasta un 50%.</a:t>
            </a:r>
          </a:p>
          <a:p>
            <a:pPr>
              <a:buFont typeface="Arial" pitchFamily="34" charset="0"/>
              <a:buChar char="•"/>
            </a:pPr>
            <a:endParaRPr lang="es-ES" dirty="0" smtClean="0"/>
          </a:p>
          <a:p>
            <a:pPr>
              <a:buFont typeface="Arial" pitchFamily="34" charset="0"/>
              <a:buChar char="•"/>
            </a:pPr>
            <a:r>
              <a:rPr lang="es-ES" dirty="0" smtClean="0"/>
              <a:t>Aumento general de salarios llevando el sueldo mínimo a 1400 pesos mensuales .</a:t>
            </a:r>
          </a:p>
          <a:p>
            <a:pPr>
              <a:buFont typeface="Arial" pitchFamily="34" charset="0"/>
              <a:buChar char="•"/>
            </a:pPr>
            <a:endParaRPr lang="es-ES" dirty="0" smtClean="0"/>
          </a:p>
          <a:p>
            <a:pPr>
              <a:buFont typeface="Arial" pitchFamily="34" charset="0"/>
              <a:buChar char="•"/>
            </a:pPr>
            <a:r>
              <a:rPr lang="es-ES" dirty="0" smtClean="0"/>
              <a:t>Unificación de la tasa de cambio de 14.00 pesos por un dólar.</a:t>
            </a:r>
          </a:p>
          <a:p>
            <a:pPr>
              <a:buFont typeface="Arial" pitchFamily="34" charset="0"/>
              <a:buChar char="•"/>
            </a:pPr>
            <a:endParaRPr lang="es-ES" dirty="0" smtClean="0"/>
          </a:p>
          <a:p>
            <a:r>
              <a:rPr lang="es-ES" dirty="0" smtClean="0"/>
              <a:t> ninguna de esas medidas fue aprobada por los congresistas, por lo que algunos se aplicaron atreves de decretos del presidente.</a:t>
            </a:r>
            <a:endParaRPr lang="es-ES" dirty="0"/>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1538" y="357166"/>
            <a:ext cx="6934462" cy="923330"/>
          </a:xfrm>
          <a:prstGeom prst="rect">
            <a:avLst/>
          </a:prstGeom>
          <a:noFill/>
        </p:spPr>
        <p:txBody>
          <a:bodyPr wrap="none" lIns="91440" tIns="45720" rIns="91440" bIns="45720">
            <a:spAutoFit/>
          </a:bodyPr>
          <a:lstStyle/>
          <a:p>
            <a:pPr algn="ctr"/>
            <a:r>
              <a:rPr lang="es-E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Crecimiento económico</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2 CuadroTexto"/>
          <p:cNvSpPr txBox="1"/>
          <p:nvPr/>
        </p:nvSpPr>
        <p:spPr>
          <a:xfrm>
            <a:off x="214282" y="2714620"/>
            <a:ext cx="9144000" cy="2308324"/>
          </a:xfrm>
          <a:prstGeom prst="rect">
            <a:avLst/>
          </a:prstGeom>
          <a:noFill/>
        </p:spPr>
        <p:txBody>
          <a:bodyPr wrap="square" rtlCol="0">
            <a:spAutoFit/>
          </a:bodyPr>
          <a:lstStyle/>
          <a:p>
            <a:r>
              <a:rPr lang="es-ES" dirty="0" smtClean="0"/>
              <a:t>La política económica  del gobierno presidido por  Leonel Fernández se concentro en </a:t>
            </a:r>
          </a:p>
          <a:p>
            <a:r>
              <a:rPr lang="es-ES" dirty="0" smtClean="0"/>
              <a:t>el fortalecimiento de la macroeconomía por lo que nuestro país tuvo un crecimiento económico de un 7%. Las inversiones extranjeras también aumentaron. Sin embargo, la pobreza no sufrió una reducción significativa. Por lo que, la aparente prosperidad que genero la política del gobierno no tuvo un impacto positivo en las personas pues el estado de los servicios básicos y las condiciones de vida en sentido general no mejoraron en correspondencia con el elevado crecimiento económico que  tuvimos en ese periodo.</a:t>
            </a:r>
          </a:p>
          <a:p>
            <a:endParaRPr lang="es-ES" dirty="0" smtClean="0"/>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14348" y="285728"/>
            <a:ext cx="7778091" cy="923330"/>
          </a:xfrm>
          <a:prstGeom prst="rect">
            <a:avLst/>
          </a:prstGeom>
          <a:noFill/>
        </p:spPr>
        <p:txBody>
          <a:bodyPr wrap="non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Cambios del poder judicial</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2 CuadroTexto"/>
          <p:cNvSpPr txBox="1"/>
          <p:nvPr/>
        </p:nvSpPr>
        <p:spPr>
          <a:xfrm>
            <a:off x="285720" y="1928802"/>
            <a:ext cx="8527912" cy="3139321"/>
          </a:xfrm>
          <a:prstGeom prst="rect">
            <a:avLst/>
          </a:prstGeom>
          <a:noFill/>
        </p:spPr>
        <p:txBody>
          <a:bodyPr wrap="none" rtlCol="0">
            <a:spAutoFit/>
          </a:bodyPr>
          <a:lstStyle/>
          <a:p>
            <a:r>
              <a:rPr lang="es-ES" dirty="0" smtClean="0"/>
              <a:t>Una de las modificaciones mas importantes introducidas por el gobierno de Fernández</a:t>
            </a:r>
          </a:p>
          <a:p>
            <a:r>
              <a:rPr lang="es-ES" dirty="0" smtClean="0"/>
              <a:t>Fue la del poder judicial, aparada por la reforma constitucional de 1994.en tal sentido</a:t>
            </a:r>
          </a:p>
          <a:p>
            <a:r>
              <a:rPr lang="es-ES" dirty="0" smtClean="0"/>
              <a:t>Se creo:</a:t>
            </a:r>
          </a:p>
          <a:p>
            <a:pPr>
              <a:buFont typeface="Arial" pitchFamily="34" charset="0"/>
              <a:buChar char="•"/>
            </a:pPr>
            <a:endParaRPr lang="es-ES" dirty="0" smtClean="0"/>
          </a:p>
          <a:p>
            <a:pPr>
              <a:buFont typeface="Arial" pitchFamily="34" charset="0"/>
              <a:buChar char="•"/>
            </a:pPr>
            <a:r>
              <a:rPr lang="es-ES" dirty="0" smtClean="0"/>
              <a:t>El consejo nacional de la magistratura, organismo encargado de elegir los jueces de la </a:t>
            </a:r>
          </a:p>
          <a:p>
            <a:r>
              <a:rPr lang="es-ES" dirty="0" smtClean="0"/>
              <a:t>  suprema corte de justicia.</a:t>
            </a:r>
          </a:p>
          <a:p>
            <a:endParaRPr lang="es-ES" dirty="0" smtClean="0"/>
          </a:p>
          <a:p>
            <a:pPr>
              <a:buFont typeface="Arial" pitchFamily="34" charset="0"/>
              <a:buChar char="•"/>
            </a:pPr>
            <a:r>
              <a:rPr lang="es-ES" dirty="0" smtClean="0"/>
              <a:t>A la suprema corte de justicia se le otorgo la autonomía administrativa y presupuestaria,</a:t>
            </a:r>
          </a:p>
          <a:p>
            <a:r>
              <a:rPr lang="es-ES" dirty="0" smtClean="0"/>
              <a:t> eliminando su dependencia del poder legislativo .</a:t>
            </a:r>
          </a:p>
          <a:p>
            <a:endParaRPr lang="es-ES" dirty="0" smtClean="0"/>
          </a:p>
          <a:p>
            <a:pPr>
              <a:buFont typeface="Arial" pitchFamily="34" charset="0"/>
              <a:buChar char="•"/>
            </a:pPr>
            <a:r>
              <a:rPr lang="es-ES" dirty="0" smtClean="0"/>
              <a:t>Se creo la Escuela Nacional de Judicatura y la carrera judicial. </a:t>
            </a:r>
            <a:endParaRPr lang="es-ES" dirty="0"/>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85786" y="571480"/>
            <a:ext cx="7325788" cy="923330"/>
          </a:xfrm>
          <a:prstGeom prst="rect">
            <a:avLst/>
          </a:prstGeom>
          <a:noFill/>
        </p:spPr>
        <p:txBody>
          <a:bodyPr wrap="none" lIns="91440" tIns="45720" rIns="91440" bIns="45720">
            <a:spAutoFit/>
          </a:bodyPr>
          <a:lstStyle/>
          <a:p>
            <a:pPr algn="ctr"/>
            <a:r>
              <a:rPr lang="es-E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Relaciones exteriores </a:t>
            </a:r>
            <a:endParaRPr lang="es-E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2 CuadroTexto"/>
          <p:cNvSpPr txBox="1"/>
          <p:nvPr/>
        </p:nvSpPr>
        <p:spPr>
          <a:xfrm>
            <a:off x="714348" y="2285992"/>
            <a:ext cx="7808163" cy="2862322"/>
          </a:xfrm>
          <a:prstGeom prst="rect">
            <a:avLst/>
          </a:prstGeom>
          <a:noFill/>
        </p:spPr>
        <p:txBody>
          <a:bodyPr wrap="none" rtlCol="0">
            <a:spAutoFit/>
          </a:bodyPr>
          <a:lstStyle/>
          <a:p>
            <a:r>
              <a:rPr lang="es-ES" dirty="0" smtClean="0"/>
              <a:t>Nuestro país durante muchos años mantuvo una presencia muy tímida </a:t>
            </a:r>
          </a:p>
          <a:p>
            <a:r>
              <a:rPr lang="es-ES" dirty="0" smtClean="0"/>
              <a:t>en los organismos internacionales y en la  relaciones  con otros países .</a:t>
            </a:r>
          </a:p>
          <a:p>
            <a:r>
              <a:rPr lang="es-ES" dirty="0" smtClean="0"/>
              <a:t>El presidente Fernández comprendiendo  la necesidad que existía  de </a:t>
            </a:r>
          </a:p>
          <a:p>
            <a:r>
              <a:rPr lang="es-ES" dirty="0" smtClean="0"/>
              <a:t>Fortalecer las relaciones con otros países, pues la globalización lo exigía </a:t>
            </a:r>
          </a:p>
          <a:p>
            <a:r>
              <a:rPr lang="es-ES" dirty="0" smtClean="0"/>
              <a:t>decidió priorizar las relaciones exteriores .</a:t>
            </a:r>
          </a:p>
          <a:p>
            <a:endParaRPr lang="es-ES" dirty="0" smtClean="0"/>
          </a:p>
          <a:p>
            <a:r>
              <a:rPr lang="es-ES" dirty="0" smtClean="0"/>
              <a:t>Por lo que, se iniciaron las negociaciones para firmar un tratado de libre </a:t>
            </a:r>
          </a:p>
          <a:p>
            <a:r>
              <a:rPr lang="es-ES" dirty="0" smtClean="0"/>
              <a:t>y comercio con Centroamérica y el tratado de libre y comercio con CARICOM,</a:t>
            </a:r>
          </a:p>
          <a:p>
            <a:r>
              <a:rPr lang="es-ES" dirty="0" smtClean="0"/>
              <a:t>entre otros .</a:t>
            </a:r>
          </a:p>
          <a:p>
            <a:endParaRPr lang="es-ES" dirty="0"/>
          </a:p>
        </p:txBody>
      </p:sp>
    </p:spTree>
  </p:cSld>
  <p:clrMapOvr>
    <a:masterClrMapping/>
  </p:clrMapOvr>
  <p:transition>
    <p:fade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222</TotalTime>
  <Words>688</Words>
  <Application>Microsoft Office PowerPoint</Application>
  <PresentationFormat>Presentación en pantalla (4:3)</PresentationFormat>
  <Paragraphs>82</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Flujo</vt:lpstr>
      <vt:lpstr>Diapositiva 1</vt:lpstr>
      <vt:lpstr>Diapositiva 2</vt:lpstr>
      <vt:lpstr>Diapositiva 3</vt:lpstr>
      <vt:lpstr>Leonel Fernández </vt:lpstr>
      <vt:lpstr>Diapositiva 5</vt:lpstr>
      <vt:lpstr>Diapositiva 6</vt:lpstr>
      <vt:lpstr>Diapositiva 7</vt:lpstr>
      <vt:lpstr>Diapositiva 8</vt:lpstr>
      <vt:lpstr>Diapositiva 9</vt:lpstr>
      <vt:lpstr>Diapositiva 10</vt:lpstr>
      <vt:lpstr>Diapositiva 11</vt:lpstr>
      <vt:lpstr>Diapositiva 12</vt:lpstr>
    </vt:vector>
  </TitlesOfParts>
  <Company>Secretaria de estado de educacion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Leonel Fernández Llega a la presidencia en (1996) </dc:title>
  <dc:creator>Estudiantes</dc:creator>
  <cp:lastModifiedBy>Estudiantes</cp:lastModifiedBy>
  <cp:revision>27</cp:revision>
  <dcterms:created xsi:type="dcterms:W3CDTF">2010-12-06T15:24:20Z</dcterms:created>
  <dcterms:modified xsi:type="dcterms:W3CDTF">2010-12-08T16:45:26Z</dcterms:modified>
</cp:coreProperties>
</file>